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1pPr>
    <a:lvl2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2pPr>
    <a:lvl3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3pPr>
    <a:lvl4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4pPr>
    <a:lvl5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5pPr>
    <a:lvl6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6pPr>
    <a:lvl7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7pPr>
    <a:lvl8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8pPr>
    <a:lvl9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hueOff val="-398243"/>
              <a:satOff val="23908"/>
              <a:lumOff val="10782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9CBD3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7FA2B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6DDD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F658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wholeTbl>
    <a:band2H>
      <a:tcTxStyle/>
      <a:tcStyle>
        <a:tcBdr/>
        <a:fill>
          <a:solidFill>
            <a:schemeClr val="accent6">
              <a:hueOff val="887465"/>
              <a:satOff val="-30004"/>
              <a:lumOff val="6094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430252"/>
              <a:satOff val="-18978"/>
              <a:lumOff val="-19473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827A3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3883"/>
              <a:lumOff val="14670"/>
            </a:schemeClr>
          </a:solidFill>
        </a:fill>
      </a:tcStyle>
    </a:wholeTbl>
    <a:band2H>
      <a:tcTxStyle/>
      <a:tcStyle>
        <a:tcBdr/>
        <a:fill>
          <a:solidFill>
            <a:srgbClr val="B5AEC4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C78A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999500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57400" y="4261880"/>
            <a:ext cx="20269200" cy="5061561"/>
          </a:xfrm>
          <a:prstGeom prst="rect">
            <a:avLst/>
          </a:prstGeom>
        </p:spPr>
        <p:txBody>
          <a:bodyPr/>
          <a:lstStyle>
            <a:lvl1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>
              <a:defRPr sz="12000" b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"/>
          <p:cNvSpPr/>
          <p:nvPr/>
        </p:nvSpPr>
        <p:spPr>
          <a:xfrm>
            <a:off x="1008907" y="1066849"/>
            <a:ext cx="22378886" cy="11582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15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8113450"/>
            <a:ext cx="20269200" cy="845948"/>
          </a:xfrm>
          <a:prstGeom prst="rect">
            <a:avLst/>
          </a:prstGeom>
        </p:spPr>
        <p:txBody>
          <a:bodyPr anchor="t"/>
          <a:lstStyle/>
          <a:p>
            <a:r>
              <a:t>Fact information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57400" y="3498790"/>
            <a:ext cx="20269200" cy="4814114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1pPr>
            <a:lvl2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2pPr>
            <a:lvl3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3pPr>
            <a:lvl4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4pPr>
            <a:lvl5pPr defTabSz="2438338">
              <a:lnSpc>
                <a:spcPct val="80000"/>
              </a:lnSpc>
              <a:defRPr sz="25000" b="0" spc="-5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1008907" y="1064171"/>
            <a:ext cx="22378886" cy="11587658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37745" y="5549900"/>
            <a:ext cx="12908510" cy="2628900"/>
          </a:xfrm>
          <a:prstGeom prst="rect">
            <a:avLst/>
          </a:prstGeom>
        </p:spPr>
        <p:txBody>
          <a:bodyPr/>
          <a:lstStyle>
            <a:lvl1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320204" indent="-320204" algn="l" defTabSz="355600">
              <a:lnSpc>
                <a:spcPct val="80000"/>
              </a:lnSpc>
              <a:defRPr sz="7000" b="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6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100233" y="9999201"/>
            <a:ext cx="12546022" cy="508001"/>
          </a:xfrm>
          <a:prstGeom prst="rect">
            <a:avLst/>
          </a:prstGeom>
        </p:spPr>
        <p:txBody>
          <a:bodyPr anchor="t"/>
          <a:lstStyle>
            <a:lvl1pPr algn="l" defTabSz="355600">
              <a:lnSpc>
                <a:spcPct val="140000"/>
              </a:lnSpc>
              <a:defRPr sz="2700" spc="26"/>
            </a:lvl1pPr>
          </a:lstStyle>
          <a:p>
            <a:r>
              <a:t>Attribution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53339838_1340x2010.jpeg"/>
          <p:cNvSpPr>
            <a:spLocks noGrp="1"/>
          </p:cNvSpPr>
          <p:nvPr>
            <p:ph type="pic" idx="13"/>
          </p:nvPr>
        </p:nvSpPr>
        <p:spPr>
          <a:xfrm>
            <a:off x="12128500" y="-1638300"/>
            <a:ext cx="11341100" cy="170116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5" name="936299162_1323x1986.jpeg"/>
          <p:cNvSpPr>
            <a:spLocks noGrp="1"/>
          </p:cNvSpPr>
          <p:nvPr>
            <p:ph type="pic" idx="14"/>
          </p:nvPr>
        </p:nvSpPr>
        <p:spPr>
          <a:xfrm>
            <a:off x="1003300" y="-4737100"/>
            <a:ext cx="11201401" cy="16814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6" name="101883338_1323x1985.jpeg"/>
          <p:cNvSpPr>
            <a:spLocks noGrp="1"/>
          </p:cNvSpPr>
          <p:nvPr>
            <p:ph type="pic" idx="15"/>
          </p:nvPr>
        </p:nvSpPr>
        <p:spPr>
          <a:xfrm>
            <a:off x="1003300" y="1344083"/>
            <a:ext cx="11201400" cy="168063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207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913369614_2691x1794.jpeg"/>
          <p:cNvSpPr>
            <a:spLocks noGrp="1"/>
          </p:cNvSpPr>
          <p:nvPr>
            <p:ph type="pic" idx="13"/>
          </p:nvPr>
        </p:nvSpPr>
        <p:spPr>
          <a:xfrm>
            <a:off x="800100" y="253554"/>
            <a:ext cx="22783800" cy="15239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57720189_2642x1761.jpeg"/>
          <p:cNvSpPr>
            <a:spLocks noGrp="1"/>
          </p:cNvSpPr>
          <p:nvPr>
            <p:ph type="pic" idx="13"/>
          </p:nvPr>
        </p:nvSpPr>
        <p:spPr>
          <a:xfrm>
            <a:off x="1003300" y="-606362"/>
            <a:ext cx="22364700" cy="148906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2865468"/>
            <a:ext cx="20269200" cy="5359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"/>
          <p:cNvSpPr/>
          <p:nvPr/>
        </p:nvSpPr>
        <p:spPr>
          <a:xfrm>
            <a:off x="1008955" y="1064815"/>
            <a:ext cx="13060195" cy="1158637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32" name="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803400" y="11229761"/>
            <a:ext cx="9601200" cy="845948"/>
          </a:xfrm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803400" y="4483100"/>
            <a:ext cx="9601200" cy="4191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12000"/>
            </a:lvl1pPr>
          </a:lstStyle>
          <a:p>
            <a:r>
              <a:t>Slide Title</a:t>
            </a:r>
          </a:p>
        </p:txBody>
      </p:sp>
      <p:pic>
        <p:nvPicPr>
          <p:cNvPr id="34" name="WCC.jpeg" descr="WC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740" y="2073210"/>
            <a:ext cx="8510450" cy="865229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1060698"/>
            <a:ext cx="20269200" cy="227940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56037" y="4647009"/>
            <a:ext cx="20271926" cy="6957368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12192000" y="2079724"/>
            <a:ext cx="11188700" cy="9550401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5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58458" y="3677751"/>
            <a:ext cx="20264297" cy="6956178"/>
          </a:xfrm>
          <a:prstGeom prst="rect">
            <a:avLst/>
          </a:prstGeom>
        </p:spPr>
        <p:txBody>
          <a:bodyPr numCol="2" spcCol="2314058"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13"/>
          </p:nvPr>
        </p:nvSpPr>
        <p:spPr>
          <a:xfrm>
            <a:off x="11700889" y="-1027620"/>
            <a:ext cx="12288856" cy="150230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65" name="Slide Subtitl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802037" y="4375086"/>
            <a:ext cx="9603926" cy="845948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802060" y="1640061"/>
            <a:ext cx="9601348" cy="279837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Slide Title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802037" y="5778500"/>
            <a:ext cx="9596832" cy="6110784"/>
          </a:xfrm>
          <a:prstGeom prst="rect">
            <a:avLst/>
          </a:prstGeom>
        </p:spPr>
        <p:txBody>
          <a:bodyPr anchor="t"/>
          <a:lstStyle>
            <a:lvl1pPr marL="444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algn="l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"/>
          <p:cNvSpPr/>
          <p:nvPr/>
        </p:nvSpPr>
        <p:spPr>
          <a:xfrm>
            <a:off x="1002557" y="1068834"/>
            <a:ext cx="22378886" cy="11578332"/>
          </a:xfrm>
          <a:prstGeom prst="rect">
            <a:avLst/>
          </a:prstGeom>
          <a:solidFill>
            <a:srgbClr val="7CA0B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76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4196048"/>
            <a:ext cx="20269200" cy="521315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12000">
                <a:solidFill>
                  <a:srgbClr val="FFFF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Section Title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85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8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1060698"/>
            <a:ext cx="20269200" cy="227284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8200"/>
            </a:lvl1pPr>
          </a:lstStyle>
          <a:p>
            <a:r>
              <a:t>Slide Title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12197605" y="1065312"/>
            <a:ext cx="11184585" cy="115853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95" name="Rectangle"/>
          <p:cNvSpPr/>
          <p:nvPr/>
        </p:nvSpPr>
        <p:spPr>
          <a:xfrm>
            <a:off x="1003299" y="2076549"/>
            <a:ext cx="11194307" cy="955655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496600" y="4331487"/>
            <a:ext cx="9049076" cy="549298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3200"/>
              </a:spcBef>
              <a:defRPr sz="4000" spc="-39"/>
            </a:lvl1pPr>
            <a:lvl2pPr algn="l">
              <a:lnSpc>
                <a:spcPct val="100000"/>
              </a:lnSpc>
              <a:spcBef>
                <a:spcPts val="3200"/>
              </a:spcBef>
              <a:defRPr sz="4000" spc="-39"/>
            </a:lvl2pPr>
            <a:lvl3pPr algn="l">
              <a:lnSpc>
                <a:spcPct val="100000"/>
              </a:lnSpc>
              <a:spcBef>
                <a:spcPts val="3200"/>
              </a:spcBef>
              <a:defRPr sz="4000" spc="-39"/>
            </a:lvl3pPr>
            <a:lvl4pPr algn="l">
              <a:lnSpc>
                <a:spcPct val="100000"/>
              </a:lnSpc>
              <a:spcBef>
                <a:spcPts val="3200"/>
              </a:spcBef>
              <a:defRPr sz="4000" spc="-39"/>
            </a:lvl4pPr>
            <a:lvl5pPr algn="l">
              <a:lnSpc>
                <a:spcPct val="100000"/>
              </a:lnSpc>
              <a:spcBef>
                <a:spcPts val="3200"/>
              </a:spcBef>
              <a:defRPr sz="4000" spc="-39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676400" y="5865318"/>
            <a:ext cx="9829800" cy="17330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8200"/>
            </a:lvl1pPr>
          </a:lstStyle>
          <a:p>
            <a:r>
              <a:t>Agenda Title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002557" y="1066800"/>
            <a:ext cx="22378886" cy="1158240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057400" y="2865877"/>
            <a:ext cx="20269200" cy="535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57400" y="7814975"/>
            <a:ext cx="20269200" cy="1488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0" algn="ctr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whatcom.edu/get-started/financial-aid/form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llegechoice.net/admissions/the-fafsa-appe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ow To Modify Your FASFA:…"/>
          <p:cNvSpPr txBox="1">
            <a:spLocks noGrp="1"/>
          </p:cNvSpPr>
          <p:nvPr>
            <p:ph type="title"/>
          </p:nvPr>
        </p:nvSpPr>
        <p:spPr>
          <a:xfrm>
            <a:off x="1461034" y="1801240"/>
            <a:ext cx="11152394" cy="8803122"/>
          </a:xfrm>
          <a:prstGeom prst="rect">
            <a:avLst/>
          </a:prstGeom>
        </p:spPr>
        <p:txBody>
          <a:bodyPr/>
          <a:lstStyle/>
          <a:p>
            <a:pPr defTabSz="817244">
              <a:defRPr sz="11880"/>
            </a:pPr>
            <a:r>
              <a:rPr dirty="0"/>
              <a:t>How To Modify Your F</a:t>
            </a:r>
            <a:r>
              <a:rPr lang="en-US" dirty="0"/>
              <a:t>inancial Aid </a:t>
            </a:r>
            <a:r>
              <a:rPr lang="en-US" sz="9600" dirty="0"/>
              <a:t>(FAFSA/WASFA)</a:t>
            </a:r>
            <a:r>
              <a:rPr dirty="0"/>
              <a:t>:</a:t>
            </a:r>
          </a:p>
          <a:p>
            <a:pPr defTabSz="817244">
              <a:defRPr sz="11880"/>
            </a:pPr>
            <a:r>
              <a:rPr dirty="0"/>
              <a:t>Whatcom Community College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atcom Community College offers student’s the ability to appeal their financial aid award through a form offered online.…"/>
          <p:cNvSpPr txBox="1"/>
          <p:nvPr/>
        </p:nvSpPr>
        <p:spPr>
          <a:xfrm>
            <a:off x="1132543" y="2380079"/>
            <a:ext cx="10609240" cy="522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Whatcom Community College offers student’s the ability to appeal their financial aid award through a form offered online.</a:t>
            </a:r>
          </a:p>
          <a:p>
            <a:r>
              <a:rPr dirty="0"/>
              <a:t>Link: </a:t>
            </a:r>
            <a:r>
              <a:rPr u="sng" dirty="0">
                <a:hlinkClick r:id="rId4"/>
              </a:rPr>
              <a:t>https://www.whatcom.edu/get-started/financial-aid/forms</a:t>
            </a:r>
            <a:r>
              <a:rPr dirty="0"/>
              <a:t> </a:t>
            </a:r>
          </a:p>
          <a:p>
            <a:endParaRPr dirty="0"/>
          </a:p>
        </p:txBody>
      </p:sp>
      <p:sp>
        <p:nvSpPr>
          <p:cNvPr id="164" name="Petition For Special Circumstances:"/>
          <p:cNvSpPr txBox="1"/>
          <p:nvPr/>
        </p:nvSpPr>
        <p:spPr>
          <a:xfrm>
            <a:off x="994260" y="820416"/>
            <a:ext cx="15110867" cy="150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4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t>Petition For Special Circumstances:</a:t>
            </a:r>
          </a:p>
        </p:txBody>
      </p:sp>
      <p:sp>
        <p:nvSpPr>
          <p:cNvPr id="165" name="*Video example"/>
          <p:cNvSpPr txBox="1"/>
          <p:nvPr/>
        </p:nvSpPr>
        <p:spPr>
          <a:xfrm>
            <a:off x="11667773" y="10634607"/>
            <a:ext cx="363321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*Video example</a:t>
            </a:r>
          </a:p>
        </p:txBody>
      </p:sp>
      <p:pic>
        <p:nvPicPr>
          <p:cNvPr id="166" name="zoom_0.mp4" descr="zoom_0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5920" y="5600700"/>
            <a:ext cx="9954074" cy="6426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7847" y="2412777"/>
            <a:ext cx="4501307" cy="5694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reen Shot 2020-04-22 at 10.31.31 PM.png" descr="Screen Shot 2020-04-22 at 10.31.31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7847" y="8081498"/>
            <a:ext cx="4501307" cy="2601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*As listed on your FAFSA"/>
          <p:cNvSpPr txBox="1">
            <a:spLocks noGrp="1"/>
          </p:cNvSpPr>
          <p:nvPr>
            <p:ph type="body" idx="13"/>
          </p:nvPr>
        </p:nvSpPr>
        <p:spPr>
          <a:xfrm>
            <a:off x="1477355" y="4138211"/>
            <a:ext cx="4035317" cy="10582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627379">
              <a:defRPr sz="3192"/>
            </a:lvl1pPr>
          </a:lstStyle>
          <a:p>
            <a:r>
              <a:t>*As listed on your FAFSA</a:t>
            </a:r>
          </a:p>
        </p:txBody>
      </p:sp>
      <p:sp>
        <p:nvSpPr>
          <p:cNvPr id="171" name="Student Information"/>
          <p:cNvSpPr txBox="1"/>
          <p:nvPr/>
        </p:nvSpPr>
        <p:spPr>
          <a:xfrm>
            <a:off x="1376274" y="1267489"/>
            <a:ext cx="9195309" cy="161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0"/>
              </a:spcBef>
              <a:defRPr sz="8000" spc="-159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t>Student Information</a:t>
            </a:r>
          </a:p>
        </p:txBody>
      </p:sp>
      <p:pic>
        <p:nvPicPr>
          <p:cNvPr id="172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2"/>
          <a:srcRect t="22111" b="52530"/>
          <a:stretch>
            <a:fillRect/>
          </a:stretch>
        </p:blipFill>
        <p:spPr>
          <a:xfrm>
            <a:off x="5825210" y="4863970"/>
            <a:ext cx="11364282" cy="36456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ine"/>
          <p:cNvSpPr/>
          <p:nvPr/>
        </p:nvSpPr>
        <p:spPr>
          <a:xfrm>
            <a:off x="4529228" y="5023186"/>
            <a:ext cx="1896010" cy="1294270"/>
          </a:xfrm>
          <a:prstGeom prst="line">
            <a:avLst/>
          </a:prstGeom>
          <a:ln w="127000">
            <a:solidFill>
              <a:srgbClr val="B1332D"/>
            </a:solidFill>
            <a:miter lim="400000"/>
            <a:tailEnd type="arrow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Line"/>
          <p:cNvSpPr/>
          <p:nvPr/>
        </p:nvSpPr>
        <p:spPr>
          <a:xfrm flipH="1">
            <a:off x="16842210" y="5529676"/>
            <a:ext cx="2155832" cy="635112"/>
          </a:xfrm>
          <a:prstGeom prst="line">
            <a:avLst/>
          </a:prstGeom>
          <a:ln w="127000">
            <a:solidFill>
              <a:srgbClr val="B1332D"/>
            </a:solidFill>
            <a:miter lim="400000"/>
            <a:tailEnd type="arrow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*Double check"/>
          <p:cNvSpPr txBox="1"/>
          <p:nvPr/>
        </p:nvSpPr>
        <p:spPr>
          <a:xfrm>
            <a:off x="18800379" y="4610898"/>
            <a:ext cx="342442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*Double check</a:t>
            </a:r>
          </a:p>
        </p:txBody>
      </p:sp>
      <p:sp>
        <p:nvSpPr>
          <p:cNvPr id="176" name="Orca"/>
          <p:cNvSpPr/>
          <p:nvPr/>
        </p:nvSpPr>
        <p:spPr>
          <a:xfrm>
            <a:off x="1193411" y="11214293"/>
            <a:ext cx="2661890" cy="1198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0844" extrusionOk="0">
                <a:moveTo>
                  <a:pt x="10864" y="1"/>
                </a:moveTo>
                <a:cubicBezTo>
                  <a:pt x="10833" y="7"/>
                  <a:pt x="10803" y="32"/>
                  <a:pt x="10777" y="77"/>
                </a:cubicBezTo>
                <a:cubicBezTo>
                  <a:pt x="10723" y="169"/>
                  <a:pt x="10700" y="323"/>
                  <a:pt x="10718" y="467"/>
                </a:cubicBezTo>
                <a:cubicBezTo>
                  <a:pt x="11133" y="3819"/>
                  <a:pt x="10853" y="5396"/>
                  <a:pt x="10451" y="5757"/>
                </a:cubicBezTo>
                <a:cubicBezTo>
                  <a:pt x="5760" y="8354"/>
                  <a:pt x="2780" y="13292"/>
                  <a:pt x="2656" y="13501"/>
                </a:cubicBezTo>
                <a:cubicBezTo>
                  <a:pt x="2375" y="13972"/>
                  <a:pt x="2176" y="14458"/>
                  <a:pt x="2035" y="14904"/>
                </a:cubicBezTo>
                <a:cubicBezTo>
                  <a:pt x="1738" y="15540"/>
                  <a:pt x="1359" y="15819"/>
                  <a:pt x="980" y="15616"/>
                </a:cubicBezTo>
                <a:cubicBezTo>
                  <a:pt x="288" y="15244"/>
                  <a:pt x="0" y="15898"/>
                  <a:pt x="0" y="15898"/>
                </a:cubicBezTo>
                <a:cubicBezTo>
                  <a:pt x="0" y="15898"/>
                  <a:pt x="557" y="16249"/>
                  <a:pt x="492" y="16799"/>
                </a:cubicBezTo>
                <a:cubicBezTo>
                  <a:pt x="436" y="17269"/>
                  <a:pt x="555" y="17532"/>
                  <a:pt x="616" y="17652"/>
                </a:cubicBezTo>
                <a:cubicBezTo>
                  <a:pt x="274" y="18440"/>
                  <a:pt x="602" y="19030"/>
                  <a:pt x="441" y="19648"/>
                </a:cubicBezTo>
                <a:cubicBezTo>
                  <a:pt x="281" y="20265"/>
                  <a:pt x="0" y="20566"/>
                  <a:pt x="0" y="20566"/>
                </a:cubicBezTo>
                <a:cubicBezTo>
                  <a:pt x="0" y="20566"/>
                  <a:pt x="891" y="21595"/>
                  <a:pt x="1615" y="19691"/>
                </a:cubicBezTo>
                <a:cubicBezTo>
                  <a:pt x="2112" y="18382"/>
                  <a:pt x="2088" y="17711"/>
                  <a:pt x="2397" y="17023"/>
                </a:cubicBezTo>
                <a:cubicBezTo>
                  <a:pt x="2996" y="17486"/>
                  <a:pt x="3655" y="17420"/>
                  <a:pt x="4267" y="17026"/>
                </a:cubicBezTo>
                <a:cubicBezTo>
                  <a:pt x="5654" y="16135"/>
                  <a:pt x="7966" y="15387"/>
                  <a:pt x="9523" y="15761"/>
                </a:cubicBezTo>
                <a:cubicBezTo>
                  <a:pt x="10842" y="16078"/>
                  <a:pt x="11607" y="16858"/>
                  <a:pt x="14336" y="16347"/>
                </a:cubicBezTo>
                <a:cubicBezTo>
                  <a:pt x="14271" y="16900"/>
                  <a:pt x="14248" y="17549"/>
                  <a:pt x="14302" y="18299"/>
                </a:cubicBezTo>
                <a:cubicBezTo>
                  <a:pt x="14326" y="18633"/>
                  <a:pt x="14463" y="18865"/>
                  <a:pt x="14613" y="18830"/>
                </a:cubicBezTo>
                <a:cubicBezTo>
                  <a:pt x="15521" y="18623"/>
                  <a:pt x="16339" y="17384"/>
                  <a:pt x="16763" y="15710"/>
                </a:cubicBezTo>
                <a:cubicBezTo>
                  <a:pt x="18490" y="15174"/>
                  <a:pt x="19584" y="14736"/>
                  <a:pt x="20266" y="14315"/>
                </a:cubicBezTo>
                <a:cubicBezTo>
                  <a:pt x="20909" y="13918"/>
                  <a:pt x="21219" y="13513"/>
                  <a:pt x="21312" y="12937"/>
                </a:cubicBezTo>
                <a:cubicBezTo>
                  <a:pt x="21600" y="12810"/>
                  <a:pt x="21517" y="11901"/>
                  <a:pt x="21164" y="11234"/>
                </a:cubicBezTo>
                <a:cubicBezTo>
                  <a:pt x="20731" y="9181"/>
                  <a:pt x="20199" y="8876"/>
                  <a:pt x="19528" y="8490"/>
                </a:cubicBezTo>
                <a:cubicBezTo>
                  <a:pt x="19222" y="8314"/>
                  <a:pt x="18874" y="8113"/>
                  <a:pt x="18484" y="7720"/>
                </a:cubicBezTo>
                <a:cubicBezTo>
                  <a:pt x="17245" y="6472"/>
                  <a:pt x="15842" y="6092"/>
                  <a:pt x="14604" y="5757"/>
                </a:cubicBezTo>
                <a:lnTo>
                  <a:pt x="14505" y="5732"/>
                </a:lnTo>
                <a:cubicBezTo>
                  <a:pt x="13245" y="5390"/>
                  <a:pt x="13119" y="5134"/>
                  <a:pt x="12879" y="4307"/>
                </a:cubicBezTo>
                <a:cubicBezTo>
                  <a:pt x="12629" y="3449"/>
                  <a:pt x="11800" y="1013"/>
                  <a:pt x="10958" y="44"/>
                </a:cubicBezTo>
                <a:cubicBezTo>
                  <a:pt x="10929" y="11"/>
                  <a:pt x="10895" y="-5"/>
                  <a:pt x="10864" y="1"/>
                </a:cubicBezTo>
                <a:close/>
                <a:moveTo>
                  <a:pt x="11512" y="5797"/>
                </a:moveTo>
                <a:cubicBezTo>
                  <a:pt x="12025" y="5786"/>
                  <a:pt x="12364" y="6136"/>
                  <a:pt x="12160" y="7384"/>
                </a:cubicBezTo>
                <a:cubicBezTo>
                  <a:pt x="11829" y="9417"/>
                  <a:pt x="12652" y="9521"/>
                  <a:pt x="12652" y="9521"/>
                </a:cubicBezTo>
                <a:cubicBezTo>
                  <a:pt x="12652" y="9521"/>
                  <a:pt x="11634" y="10626"/>
                  <a:pt x="10903" y="8259"/>
                </a:cubicBezTo>
                <a:cubicBezTo>
                  <a:pt x="10492" y="6928"/>
                  <a:pt x="9907" y="6673"/>
                  <a:pt x="9473" y="6704"/>
                </a:cubicBezTo>
                <a:cubicBezTo>
                  <a:pt x="9800" y="6488"/>
                  <a:pt x="10137" y="6281"/>
                  <a:pt x="10483" y="6090"/>
                </a:cubicBezTo>
                <a:cubicBezTo>
                  <a:pt x="10836" y="5939"/>
                  <a:pt x="11205" y="5803"/>
                  <a:pt x="11512" y="5797"/>
                </a:cubicBezTo>
                <a:close/>
                <a:moveTo>
                  <a:pt x="18411" y="9040"/>
                </a:moveTo>
                <a:cubicBezTo>
                  <a:pt x="19251" y="9040"/>
                  <a:pt x="19279" y="9991"/>
                  <a:pt x="19279" y="9991"/>
                </a:cubicBezTo>
                <a:cubicBezTo>
                  <a:pt x="19062" y="9926"/>
                  <a:pt x="18916" y="10142"/>
                  <a:pt x="18750" y="10258"/>
                </a:cubicBezTo>
                <a:cubicBezTo>
                  <a:pt x="17876" y="10773"/>
                  <a:pt x="17387" y="9915"/>
                  <a:pt x="17387" y="9915"/>
                </a:cubicBezTo>
                <a:cubicBezTo>
                  <a:pt x="17387" y="9915"/>
                  <a:pt x="17571" y="9040"/>
                  <a:pt x="18411" y="9040"/>
                </a:cubicBezTo>
                <a:close/>
                <a:moveTo>
                  <a:pt x="8934" y="11346"/>
                </a:moveTo>
                <a:cubicBezTo>
                  <a:pt x="9409" y="11351"/>
                  <a:pt x="9867" y="11672"/>
                  <a:pt x="10228" y="12492"/>
                </a:cubicBezTo>
                <a:cubicBezTo>
                  <a:pt x="11058" y="14381"/>
                  <a:pt x="11185" y="15669"/>
                  <a:pt x="12006" y="16133"/>
                </a:cubicBezTo>
                <a:cubicBezTo>
                  <a:pt x="10978" y="16006"/>
                  <a:pt x="10364" y="15615"/>
                  <a:pt x="9520" y="15417"/>
                </a:cubicBezTo>
                <a:cubicBezTo>
                  <a:pt x="9394" y="14898"/>
                  <a:pt x="9143" y="14407"/>
                  <a:pt x="8640" y="14427"/>
                </a:cubicBezTo>
                <a:cubicBezTo>
                  <a:pt x="6653" y="14504"/>
                  <a:pt x="5932" y="15412"/>
                  <a:pt x="6389" y="13997"/>
                </a:cubicBezTo>
                <a:cubicBezTo>
                  <a:pt x="6755" y="12863"/>
                  <a:pt x="7887" y="11337"/>
                  <a:pt x="8934" y="11346"/>
                </a:cubicBezTo>
                <a:close/>
                <a:moveTo>
                  <a:pt x="18896" y="11773"/>
                </a:moveTo>
                <a:cubicBezTo>
                  <a:pt x="19139" y="11786"/>
                  <a:pt x="19133" y="12247"/>
                  <a:pt x="19133" y="12247"/>
                </a:cubicBezTo>
                <a:cubicBezTo>
                  <a:pt x="19133" y="12247"/>
                  <a:pt x="19515" y="12117"/>
                  <a:pt x="20169" y="12297"/>
                </a:cubicBezTo>
                <a:cubicBezTo>
                  <a:pt x="20823" y="12478"/>
                  <a:pt x="21174" y="12742"/>
                  <a:pt x="21174" y="12742"/>
                </a:cubicBezTo>
                <a:cubicBezTo>
                  <a:pt x="21084" y="13584"/>
                  <a:pt x="20366" y="14236"/>
                  <a:pt x="16849" y="15338"/>
                </a:cubicBezTo>
                <a:cubicBezTo>
                  <a:pt x="16930" y="14950"/>
                  <a:pt x="16990" y="14543"/>
                  <a:pt x="17026" y="14123"/>
                </a:cubicBezTo>
                <a:cubicBezTo>
                  <a:pt x="17027" y="14122"/>
                  <a:pt x="17026" y="14119"/>
                  <a:pt x="17026" y="14119"/>
                </a:cubicBezTo>
                <a:cubicBezTo>
                  <a:pt x="17187" y="11675"/>
                  <a:pt x="18592" y="11757"/>
                  <a:pt x="18896" y="1177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77" name="Orca"/>
          <p:cNvSpPr/>
          <p:nvPr/>
        </p:nvSpPr>
        <p:spPr>
          <a:xfrm>
            <a:off x="20492854" y="1222503"/>
            <a:ext cx="2661890" cy="1198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0844" extrusionOk="0">
                <a:moveTo>
                  <a:pt x="10864" y="1"/>
                </a:moveTo>
                <a:cubicBezTo>
                  <a:pt x="10833" y="7"/>
                  <a:pt x="10803" y="32"/>
                  <a:pt x="10777" y="77"/>
                </a:cubicBezTo>
                <a:cubicBezTo>
                  <a:pt x="10723" y="169"/>
                  <a:pt x="10700" y="323"/>
                  <a:pt x="10718" y="467"/>
                </a:cubicBezTo>
                <a:cubicBezTo>
                  <a:pt x="11133" y="3819"/>
                  <a:pt x="10853" y="5396"/>
                  <a:pt x="10451" y="5757"/>
                </a:cubicBezTo>
                <a:cubicBezTo>
                  <a:pt x="5760" y="8354"/>
                  <a:pt x="2780" y="13292"/>
                  <a:pt x="2656" y="13501"/>
                </a:cubicBezTo>
                <a:cubicBezTo>
                  <a:pt x="2375" y="13972"/>
                  <a:pt x="2176" y="14458"/>
                  <a:pt x="2035" y="14904"/>
                </a:cubicBezTo>
                <a:cubicBezTo>
                  <a:pt x="1738" y="15540"/>
                  <a:pt x="1359" y="15819"/>
                  <a:pt x="980" y="15616"/>
                </a:cubicBezTo>
                <a:cubicBezTo>
                  <a:pt x="288" y="15244"/>
                  <a:pt x="0" y="15898"/>
                  <a:pt x="0" y="15898"/>
                </a:cubicBezTo>
                <a:cubicBezTo>
                  <a:pt x="0" y="15898"/>
                  <a:pt x="557" y="16249"/>
                  <a:pt x="492" y="16799"/>
                </a:cubicBezTo>
                <a:cubicBezTo>
                  <a:pt x="436" y="17269"/>
                  <a:pt x="555" y="17532"/>
                  <a:pt x="616" y="17652"/>
                </a:cubicBezTo>
                <a:cubicBezTo>
                  <a:pt x="274" y="18440"/>
                  <a:pt x="602" y="19030"/>
                  <a:pt x="441" y="19648"/>
                </a:cubicBezTo>
                <a:cubicBezTo>
                  <a:pt x="281" y="20265"/>
                  <a:pt x="0" y="20566"/>
                  <a:pt x="0" y="20566"/>
                </a:cubicBezTo>
                <a:cubicBezTo>
                  <a:pt x="0" y="20566"/>
                  <a:pt x="891" y="21595"/>
                  <a:pt x="1615" y="19691"/>
                </a:cubicBezTo>
                <a:cubicBezTo>
                  <a:pt x="2112" y="18382"/>
                  <a:pt x="2088" y="17711"/>
                  <a:pt x="2397" y="17023"/>
                </a:cubicBezTo>
                <a:cubicBezTo>
                  <a:pt x="2996" y="17486"/>
                  <a:pt x="3655" y="17420"/>
                  <a:pt x="4267" y="17026"/>
                </a:cubicBezTo>
                <a:cubicBezTo>
                  <a:pt x="5654" y="16135"/>
                  <a:pt x="7966" y="15387"/>
                  <a:pt x="9523" y="15761"/>
                </a:cubicBezTo>
                <a:cubicBezTo>
                  <a:pt x="10842" y="16078"/>
                  <a:pt x="11607" y="16858"/>
                  <a:pt x="14336" y="16347"/>
                </a:cubicBezTo>
                <a:cubicBezTo>
                  <a:pt x="14271" y="16900"/>
                  <a:pt x="14248" y="17549"/>
                  <a:pt x="14302" y="18299"/>
                </a:cubicBezTo>
                <a:cubicBezTo>
                  <a:pt x="14326" y="18633"/>
                  <a:pt x="14463" y="18865"/>
                  <a:pt x="14613" y="18830"/>
                </a:cubicBezTo>
                <a:cubicBezTo>
                  <a:pt x="15521" y="18623"/>
                  <a:pt x="16339" y="17384"/>
                  <a:pt x="16763" y="15710"/>
                </a:cubicBezTo>
                <a:cubicBezTo>
                  <a:pt x="18490" y="15174"/>
                  <a:pt x="19584" y="14736"/>
                  <a:pt x="20266" y="14315"/>
                </a:cubicBezTo>
                <a:cubicBezTo>
                  <a:pt x="20909" y="13918"/>
                  <a:pt x="21219" y="13513"/>
                  <a:pt x="21312" y="12937"/>
                </a:cubicBezTo>
                <a:cubicBezTo>
                  <a:pt x="21600" y="12810"/>
                  <a:pt x="21517" y="11901"/>
                  <a:pt x="21164" y="11234"/>
                </a:cubicBezTo>
                <a:cubicBezTo>
                  <a:pt x="20731" y="9181"/>
                  <a:pt x="20199" y="8876"/>
                  <a:pt x="19528" y="8490"/>
                </a:cubicBezTo>
                <a:cubicBezTo>
                  <a:pt x="19222" y="8314"/>
                  <a:pt x="18874" y="8113"/>
                  <a:pt x="18484" y="7720"/>
                </a:cubicBezTo>
                <a:cubicBezTo>
                  <a:pt x="17245" y="6472"/>
                  <a:pt x="15842" y="6092"/>
                  <a:pt x="14604" y="5757"/>
                </a:cubicBezTo>
                <a:lnTo>
                  <a:pt x="14505" y="5732"/>
                </a:lnTo>
                <a:cubicBezTo>
                  <a:pt x="13245" y="5390"/>
                  <a:pt x="13119" y="5134"/>
                  <a:pt x="12879" y="4307"/>
                </a:cubicBezTo>
                <a:cubicBezTo>
                  <a:pt x="12629" y="3449"/>
                  <a:pt x="11800" y="1013"/>
                  <a:pt x="10958" y="44"/>
                </a:cubicBezTo>
                <a:cubicBezTo>
                  <a:pt x="10929" y="11"/>
                  <a:pt x="10895" y="-5"/>
                  <a:pt x="10864" y="1"/>
                </a:cubicBezTo>
                <a:close/>
                <a:moveTo>
                  <a:pt x="11512" y="5797"/>
                </a:moveTo>
                <a:cubicBezTo>
                  <a:pt x="12025" y="5786"/>
                  <a:pt x="12364" y="6136"/>
                  <a:pt x="12160" y="7384"/>
                </a:cubicBezTo>
                <a:cubicBezTo>
                  <a:pt x="11829" y="9417"/>
                  <a:pt x="12652" y="9521"/>
                  <a:pt x="12652" y="9521"/>
                </a:cubicBezTo>
                <a:cubicBezTo>
                  <a:pt x="12652" y="9521"/>
                  <a:pt x="11634" y="10626"/>
                  <a:pt x="10903" y="8259"/>
                </a:cubicBezTo>
                <a:cubicBezTo>
                  <a:pt x="10492" y="6928"/>
                  <a:pt x="9907" y="6673"/>
                  <a:pt x="9473" y="6704"/>
                </a:cubicBezTo>
                <a:cubicBezTo>
                  <a:pt x="9800" y="6488"/>
                  <a:pt x="10137" y="6281"/>
                  <a:pt x="10483" y="6090"/>
                </a:cubicBezTo>
                <a:cubicBezTo>
                  <a:pt x="10836" y="5939"/>
                  <a:pt x="11205" y="5803"/>
                  <a:pt x="11512" y="5797"/>
                </a:cubicBezTo>
                <a:close/>
                <a:moveTo>
                  <a:pt x="18411" y="9040"/>
                </a:moveTo>
                <a:cubicBezTo>
                  <a:pt x="19251" y="9040"/>
                  <a:pt x="19279" y="9991"/>
                  <a:pt x="19279" y="9991"/>
                </a:cubicBezTo>
                <a:cubicBezTo>
                  <a:pt x="19062" y="9926"/>
                  <a:pt x="18916" y="10142"/>
                  <a:pt x="18750" y="10258"/>
                </a:cubicBezTo>
                <a:cubicBezTo>
                  <a:pt x="17876" y="10773"/>
                  <a:pt x="17387" y="9915"/>
                  <a:pt x="17387" y="9915"/>
                </a:cubicBezTo>
                <a:cubicBezTo>
                  <a:pt x="17387" y="9915"/>
                  <a:pt x="17571" y="9040"/>
                  <a:pt x="18411" y="9040"/>
                </a:cubicBezTo>
                <a:close/>
                <a:moveTo>
                  <a:pt x="8934" y="11346"/>
                </a:moveTo>
                <a:cubicBezTo>
                  <a:pt x="9409" y="11351"/>
                  <a:pt x="9867" y="11672"/>
                  <a:pt x="10228" y="12492"/>
                </a:cubicBezTo>
                <a:cubicBezTo>
                  <a:pt x="11058" y="14381"/>
                  <a:pt x="11185" y="15669"/>
                  <a:pt x="12006" y="16133"/>
                </a:cubicBezTo>
                <a:cubicBezTo>
                  <a:pt x="10978" y="16006"/>
                  <a:pt x="10364" y="15615"/>
                  <a:pt x="9520" y="15417"/>
                </a:cubicBezTo>
                <a:cubicBezTo>
                  <a:pt x="9394" y="14898"/>
                  <a:pt x="9143" y="14407"/>
                  <a:pt x="8640" y="14427"/>
                </a:cubicBezTo>
                <a:cubicBezTo>
                  <a:pt x="6653" y="14504"/>
                  <a:pt x="5932" y="15412"/>
                  <a:pt x="6389" y="13997"/>
                </a:cubicBezTo>
                <a:cubicBezTo>
                  <a:pt x="6755" y="12863"/>
                  <a:pt x="7887" y="11337"/>
                  <a:pt x="8934" y="11346"/>
                </a:cubicBezTo>
                <a:close/>
                <a:moveTo>
                  <a:pt x="18896" y="11773"/>
                </a:moveTo>
                <a:cubicBezTo>
                  <a:pt x="19139" y="11786"/>
                  <a:pt x="19133" y="12247"/>
                  <a:pt x="19133" y="12247"/>
                </a:cubicBezTo>
                <a:cubicBezTo>
                  <a:pt x="19133" y="12247"/>
                  <a:pt x="19515" y="12117"/>
                  <a:pt x="20169" y="12297"/>
                </a:cubicBezTo>
                <a:cubicBezTo>
                  <a:pt x="20823" y="12478"/>
                  <a:pt x="21174" y="12742"/>
                  <a:pt x="21174" y="12742"/>
                </a:cubicBezTo>
                <a:cubicBezTo>
                  <a:pt x="21084" y="13584"/>
                  <a:pt x="20366" y="14236"/>
                  <a:pt x="16849" y="15338"/>
                </a:cubicBezTo>
                <a:cubicBezTo>
                  <a:pt x="16930" y="14950"/>
                  <a:pt x="16990" y="14543"/>
                  <a:pt x="17026" y="14123"/>
                </a:cubicBezTo>
                <a:cubicBezTo>
                  <a:pt x="17027" y="14122"/>
                  <a:pt x="17026" y="14119"/>
                  <a:pt x="17026" y="14119"/>
                </a:cubicBezTo>
                <a:cubicBezTo>
                  <a:pt x="17187" y="11675"/>
                  <a:pt x="18592" y="11757"/>
                  <a:pt x="18896" y="1177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pecial Circumstances"/>
          <p:cNvSpPr txBox="1">
            <a:spLocks noGrp="1"/>
          </p:cNvSpPr>
          <p:nvPr>
            <p:ph type="title"/>
          </p:nvPr>
        </p:nvSpPr>
        <p:spPr>
          <a:xfrm>
            <a:off x="1029710" y="387477"/>
            <a:ext cx="11102988" cy="1733018"/>
          </a:xfrm>
          <a:prstGeom prst="rect">
            <a:avLst/>
          </a:prstGeom>
        </p:spPr>
        <p:txBody>
          <a:bodyPr/>
          <a:lstStyle>
            <a:lvl1pPr defTabSz="775969">
              <a:defRPr sz="8460"/>
            </a:lvl1pPr>
          </a:lstStyle>
          <a:p>
            <a:r>
              <a:t>Special Circumstances</a:t>
            </a:r>
          </a:p>
        </p:txBody>
      </p:sp>
      <p:pic>
        <p:nvPicPr>
          <p:cNvPr id="180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2"/>
          <a:srcRect t="46743" b="34941"/>
          <a:stretch>
            <a:fillRect/>
          </a:stretch>
        </p:blipFill>
        <p:spPr>
          <a:xfrm>
            <a:off x="1293502" y="2460233"/>
            <a:ext cx="9776754" cy="2265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2"/>
          <a:srcRect t="46743" b="34941"/>
          <a:stretch>
            <a:fillRect/>
          </a:stretch>
        </p:blipFill>
        <p:spPr>
          <a:xfrm>
            <a:off x="12268203" y="1204895"/>
            <a:ext cx="9776755" cy="226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tar"/>
          <p:cNvSpPr/>
          <p:nvPr/>
        </p:nvSpPr>
        <p:spPr>
          <a:xfrm>
            <a:off x="4875624" y="3385571"/>
            <a:ext cx="378017" cy="41468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83" name="Star"/>
          <p:cNvSpPr/>
          <p:nvPr/>
        </p:nvSpPr>
        <p:spPr>
          <a:xfrm>
            <a:off x="12838980" y="2263374"/>
            <a:ext cx="378017" cy="41468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84" name="Reduced income for school year:…"/>
          <p:cNvSpPr txBox="1"/>
          <p:nvPr/>
        </p:nvSpPr>
        <p:spPr>
          <a:xfrm>
            <a:off x="12372893" y="3543713"/>
            <a:ext cx="11296416" cy="90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u="sng"/>
            </a:pPr>
            <a:r>
              <a:t>Reduced income for school year:</a:t>
            </a:r>
          </a:p>
          <a:p>
            <a:pPr marL="444500" indent="-444500">
              <a:buSzPct val="100000"/>
              <a:buChar char="•"/>
              <a:defRPr sz="3400"/>
            </a:pPr>
            <a:r>
              <a:t>The family is concerned that it will not be able to meet it’s required contribution</a:t>
            </a:r>
          </a:p>
          <a:p>
            <a:pPr marL="889000" lvl="1" indent="-444500">
              <a:buSzPct val="100000"/>
              <a:buChar char="•"/>
              <a:defRPr sz="3400"/>
            </a:pPr>
            <a:r>
              <a:t>Ex.Due to COVID-19</a:t>
            </a:r>
          </a:p>
          <a:p>
            <a:pPr marL="444500" indent="-444500">
              <a:buSzPct val="100000"/>
              <a:buChar char="•"/>
              <a:defRPr sz="3400"/>
            </a:pPr>
            <a:r>
              <a:t>The previous year’s income was affected by a significant one-time event that aren’t typical of the family’s ability to meet its required contribution</a:t>
            </a:r>
          </a:p>
          <a:p>
            <a:pPr marL="889000" lvl="1" indent="-444500">
              <a:buSzPct val="100000"/>
              <a:buChar char="•"/>
              <a:defRPr sz="3400"/>
            </a:pPr>
            <a:r>
              <a:t>Ex. inheritance, cashing in 401k, an unusually high paid bonus for the year</a:t>
            </a:r>
          </a:p>
          <a:p>
            <a:pPr marL="444500" indent="-444500">
              <a:buSzPct val="100000"/>
              <a:buChar char="•"/>
              <a:defRPr sz="3400"/>
            </a:pPr>
            <a:r>
              <a:t>A parent dies, is incarcerated, becomes disabled, or is institutionalized</a:t>
            </a:r>
          </a:p>
          <a:p>
            <a:pPr marL="444500" indent="-444500">
              <a:buSzPct val="100000"/>
              <a:buChar char="•"/>
            </a:pPr>
            <a:r>
              <a:t>S</a:t>
            </a:r>
            <a:r>
              <a:rPr sz="3400"/>
              <a:t>ocial security benefits or child support ceases when the child reaches the age of majority</a:t>
            </a:r>
            <a:r>
              <a:t> </a:t>
            </a:r>
          </a:p>
        </p:txBody>
      </p:sp>
      <p:sp>
        <p:nvSpPr>
          <p:cNvPr id="185" name="Medical/Dental expenses not covered by insurances:…"/>
          <p:cNvSpPr txBox="1"/>
          <p:nvPr/>
        </p:nvSpPr>
        <p:spPr>
          <a:xfrm>
            <a:off x="1168615" y="4893428"/>
            <a:ext cx="10863674" cy="318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u="sng"/>
            </a:pPr>
            <a:r>
              <a:t>Medical/Dental expenses not covered by insurances:</a:t>
            </a:r>
          </a:p>
          <a:p>
            <a:pPr marL="444500" indent="-444500">
              <a:buSzPct val="100000"/>
              <a:buChar char="•"/>
              <a:defRPr u="sng"/>
            </a:pPr>
            <a:r>
              <a:rPr u="none"/>
              <a:t>There are high unreimbursed medical/dental expenses not covered by the individual’s insurance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pecial Circumstances"/>
          <p:cNvSpPr txBox="1"/>
          <p:nvPr/>
        </p:nvSpPr>
        <p:spPr>
          <a:xfrm>
            <a:off x="12236896" y="554132"/>
            <a:ext cx="11882499" cy="161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0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t>Special Circumstances </a:t>
            </a:r>
          </a:p>
        </p:txBody>
      </p:sp>
      <p:pic>
        <p:nvPicPr>
          <p:cNvPr id="188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2"/>
          <a:srcRect t="46743" b="34941"/>
          <a:stretch>
            <a:fillRect/>
          </a:stretch>
        </p:blipFill>
        <p:spPr>
          <a:xfrm>
            <a:off x="1293502" y="1242936"/>
            <a:ext cx="9776754" cy="2265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2"/>
          <a:srcRect t="46743" b="34941"/>
          <a:stretch>
            <a:fillRect/>
          </a:stretch>
        </p:blipFill>
        <p:spPr>
          <a:xfrm>
            <a:off x="13466481" y="9041251"/>
            <a:ext cx="9776755" cy="226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tar"/>
          <p:cNvSpPr/>
          <p:nvPr/>
        </p:nvSpPr>
        <p:spPr>
          <a:xfrm>
            <a:off x="17124684" y="10898582"/>
            <a:ext cx="378017" cy="414688"/>
          </a:xfrm>
          <a:prstGeom prst="star5">
            <a:avLst>
              <a:gd name="adj" fmla="val 27325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91" name="Star"/>
          <p:cNvSpPr/>
          <p:nvPr/>
        </p:nvSpPr>
        <p:spPr>
          <a:xfrm>
            <a:off x="1908461" y="2586719"/>
            <a:ext cx="378016" cy="41468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  <p:sp>
        <p:nvSpPr>
          <p:cNvPr id="192" name="Unemployment:…"/>
          <p:cNvSpPr txBox="1"/>
          <p:nvPr/>
        </p:nvSpPr>
        <p:spPr>
          <a:xfrm>
            <a:off x="1320740" y="3958762"/>
            <a:ext cx="10566519" cy="522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u="sng"/>
            </a:pPr>
            <a:r>
              <a:t>Unemployment:</a:t>
            </a:r>
          </a:p>
          <a:p>
            <a:pPr marL="444500" indent="-444500">
              <a:buSzPct val="100000"/>
              <a:buChar char="•"/>
            </a:pPr>
            <a:r>
              <a:t>A parent loses a job or experiences a salary reduction</a:t>
            </a:r>
          </a:p>
          <a:p>
            <a:pPr marL="444500" indent="-444500">
              <a:buSzPct val="100000"/>
              <a:buChar char="•"/>
            </a:pPr>
            <a:r>
              <a:t>A parent’s income varies annually due to the volatility of their job</a:t>
            </a:r>
          </a:p>
          <a:p>
            <a:pPr marL="889000" lvl="1" indent="-444500">
              <a:buSzPct val="100000"/>
              <a:buChar char="•"/>
            </a:pPr>
            <a:r>
              <a:t>Ex. Seasonal job: agriculture, construction, warehouse job, etc. </a:t>
            </a:r>
          </a:p>
        </p:txBody>
      </p:sp>
      <p:sp>
        <p:nvSpPr>
          <p:cNvPr id="193" name="Other:…"/>
          <p:cNvSpPr txBox="1"/>
          <p:nvPr/>
        </p:nvSpPr>
        <p:spPr>
          <a:xfrm>
            <a:off x="12379587" y="2361058"/>
            <a:ext cx="10813526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u="sng"/>
            </a:pPr>
            <a:r>
              <a:t>Other:</a:t>
            </a:r>
          </a:p>
          <a:p>
            <a:pPr marL="444500" indent="-444500">
              <a:buSzPct val="100000"/>
              <a:buChar char="•"/>
            </a:pPr>
            <a:r>
              <a:t>A member of the family is seriously ill</a:t>
            </a:r>
          </a:p>
          <a:p>
            <a:pPr marL="444500" indent="-444500">
              <a:buSzPct val="100000"/>
              <a:buChar char="•"/>
            </a:pPr>
            <a:r>
              <a:t>The family suffers a natural or financial disaster </a:t>
            </a:r>
          </a:p>
          <a:p>
            <a:pPr marL="889000" lvl="1" indent="-444500">
              <a:buSzPct val="100000"/>
              <a:buChar char="•"/>
            </a:pPr>
            <a:r>
              <a:t>Ex. COVID-19, landslide </a:t>
            </a:r>
          </a:p>
          <a:p>
            <a:pPr marL="444500" indent="-444500">
              <a:buSzPct val="100000"/>
              <a:buChar char="•"/>
            </a:pPr>
            <a:r>
              <a:t>There are high dependent-care costs related to a special needs individual or elderly grandparent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hat Does Not Qualify As A Special Circumstance(s):"/>
          <p:cNvSpPr txBox="1">
            <a:spLocks noGrp="1"/>
          </p:cNvSpPr>
          <p:nvPr>
            <p:ph type="body" sz="quarter" idx="1"/>
          </p:nvPr>
        </p:nvSpPr>
        <p:spPr>
          <a:xfrm>
            <a:off x="1002557" y="4402332"/>
            <a:ext cx="22378886" cy="2628901"/>
          </a:xfrm>
          <a:prstGeom prst="rect">
            <a:avLst/>
          </a:prstGeom>
        </p:spPr>
        <p:txBody>
          <a:bodyPr/>
          <a:lstStyle/>
          <a:p>
            <a:pPr marL="284981" indent="-284981" defTabSz="316484">
              <a:defRPr sz="6230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W</a:t>
            </a:r>
            <a:r>
              <a:rPr sz="7297"/>
              <a:t>hat Does Not Qualify As A Special Circumstance(s):</a:t>
            </a:r>
          </a:p>
        </p:txBody>
      </p:sp>
      <p:sp>
        <p:nvSpPr>
          <p:cNvPr id="196" name="Although examples of special circumstances aren’t exhausted, there are some cases that are not ground for appeal. Such as:…"/>
          <p:cNvSpPr txBox="1">
            <a:spLocks noGrp="1"/>
          </p:cNvSpPr>
          <p:nvPr>
            <p:ph type="body" idx="13"/>
          </p:nvPr>
        </p:nvSpPr>
        <p:spPr>
          <a:xfrm>
            <a:off x="1135940" y="6860854"/>
            <a:ext cx="18149426" cy="626988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defRPr sz="3000" spc="29"/>
            </a:pPr>
            <a:r>
              <a:t>Although examples of special circumstances aren’t exhausted, there are some cases that are not ground for appeal. Such as:</a:t>
            </a:r>
          </a:p>
          <a:p>
            <a:pPr marL="300037" indent="-300037">
              <a:buSzPct val="100000"/>
              <a:buChar char="•"/>
              <a:defRPr sz="3000" spc="29"/>
            </a:pPr>
            <a:r>
              <a:t>The student parent(s) refuse to complete the FAFSA or any verification processes </a:t>
            </a:r>
          </a:p>
          <a:p>
            <a:pPr marL="300037" indent="-300037">
              <a:buSzPct val="100000"/>
              <a:buChar char="•"/>
              <a:defRPr sz="3000" spc="29"/>
            </a:pPr>
            <a:r>
              <a:t>The student demonstrating total self-sufficiency (paying their own bills, living on their own, etc.)</a:t>
            </a:r>
          </a:p>
          <a:p>
            <a:pPr marL="300037" indent="-300037">
              <a:buSzPct val="100000"/>
              <a:buChar char="•"/>
              <a:defRPr sz="3000" spc="29"/>
            </a:pPr>
            <a:r>
              <a:t>The student’s parents do not claim the student as dependent on taxes</a:t>
            </a:r>
          </a:p>
          <a:p>
            <a:pPr marL="300037" indent="-300037">
              <a:buSzPct val="100000"/>
              <a:buChar char="•"/>
              <a:defRPr sz="3000" spc="29"/>
            </a:pPr>
            <a:r>
              <a:t>The students parents refuse to help pay for their college education </a:t>
            </a:r>
          </a:p>
        </p:txBody>
      </p:sp>
      <p:pic>
        <p:nvPicPr>
          <p:cNvPr id="197" name="water.jpg" descr="water.jpg"/>
          <p:cNvPicPr>
            <a:picLocks noChangeAspect="1"/>
          </p:cNvPicPr>
          <p:nvPr/>
        </p:nvPicPr>
        <p:blipFill>
          <a:blip r:embed="rId2"/>
          <a:srcRect b="56366"/>
          <a:stretch>
            <a:fillRect/>
          </a:stretch>
        </p:blipFill>
        <p:spPr>
          <a:xfrm>
            <a:off x="1003161" y="1041533"/>
            <a:ext cx="22377678" cy="3249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etition Requirements"/>
          <p:cNvSpPr txBox="1">
            <a:spLocks noGrp="1"/>
          </p:cNvSpPr>
          <p:nvPr>
            <p:ph type="title"/>
          </p:nvPr>
        </p:nvSpPr>
        <p:spPr>
          <a:xfrm>
            <a:off x="461553" y="658276"/>
            <a:ext cx="12237888" cy="1921901"/>
          </a:xfrm>
          <a:prstGeom prst="rect">
            <a:avLst/>
          </a:prstGeom>
        </p:spPr>
        <p:txBody>
          <a:bodyPr/>
          <a:lstStyle>
            <a:lvl1pPr defTabSz="610870">
              <a:defRPr sz="9472"/>
            </a:lvl1pPr>
          </a:lstStyle>
          <a:p>
            <a:r>
              <a:t>Petition Requirements </a:t>
            </a:r>
          </a:p>
        </p:txBody>
      </p:sp>
      <p:pic>
        <p:nvPicPr>
          <p:cNvPr id="200" name="Screen Shot 2020-04-22 at 10.31.15 PM.png" descr="Screen Shot 2020-04-22 at 10.31.15 PM.png"/>
          <p:cNvPicPr>
            <a:picLocks noChangeAspect="1"/>
          </p:cNvPicPr>
          <p:nvPr/>
        </p:nvPicPr>
        <p:blipFill>
          <a:blip r:embed="rId2"/>
          <a:srcRect t="65144" b="6144"/>
          <a:stretch>
            <a:fillRect/>
          </a:stretch>
        </p:blipFill>
        <p:spPr>
          <a:xfrm>
            <a:off x="12532814" y="1115455"/>
            <a:ext cx="10648114" cy="3867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20-04-22 at 10.31.31 PM.png" descr="Screen Shot 2020-04-22 at 10.31.31 PM.png"/>
          <p:cNvPicPr>
            <a:picLocks noChangeAspect="1"/>
          </p:cNvPicPr>
          <p:nvPr/>
        </p:nvPicPr>
        <p:blipFill>
          <a:blip r:embed="rId3"/>
          <a:srcRect b="87661"/>
          <a:stretch>
            <a:fillRect/>
          </a:stretch>
        </p:blipFill>
        <p:spPr>
          <a:xfrm>
            <a:off x="12534266" y="4878708"/>
            <a:ext cx="10645435" cy="75902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ps for the letter of explanation:…"/>
          <p:cNvSpPr txBox="1"/>
          <p:nvPr/>
        </p:nvSpPr>
        <p:spPr>
          <a:xfrm>
            <a:off x="1139007" y="2504431"/>
            <a:ext cx="11450768" cy="931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Tips for the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letter of explanation</a:t>
            </a:r>
            <a:r>
              <a:t>:</a:t>
            </a:r>
          </a:p>
          <a:p>
            <a:pPr marL="444500" indent="-444500">
              <a:buSzPct val="100000"/>
              <a:buChar char="•"/>
            </a:pPr>
            <a:r>
              <a:t> Include your name, student number (if given), birthday </a:t>
            </a:r>
          </a:p>
          <a:p>
            <a:pPr marL="889000" lvl="1" indent="-444500">
              <a:buSzPct val="100000"/>
              <a:buChar char="•"/>
            </a:pPr>
            <a:r>
              <a:t>Don’t include your social security </a:t>
            </a:r>
          </a:p>
          <a:p>
            <a:pPr marL="444500" indent="-444500">
              <a:buSzPct val="100000"/>
              <a:buChar char="•"/>
            </a:pPr>
            <a:r>
              <a:t>How circumstances have changed</a:t>
            </a:r>
          </a:p>
          <a:p>
            <a:pPr marL="889000" lvl="1" indent="-444500">
              <a:buSzPct val="100000"/>
              <a:buChar char="•"/>
            </a:pPr>
            <a:r>
              <a:t>If you or your parent lost a job</a:t>
            </a:r>
          </a:p>
          <a:p>
            <a:pPr marL="1333500" lvl="2" indent="-444500">
              <a:buSzPct val="100000"/>
              <a:buChar char="•"/>
            </a:pPr>
            <a:r>
              <a:t>Date of the last time you or a parent had worked</a:t>
            </a:r>
          </a:p>
          <a:p>
            <a:pPr marL="1333500" lvl="2" indent="-444500">
              <a:buSzPct val="100000"/>
              <a:buChar char="•"/>
            </a:pPr>
            <a:r>
              <a:t>How it has impacted your income or ability to pay for collage </a:t>
            </a:r>
          </a:p>
          <a:p>
            <a:pPr marL="889000" lvl="1" indent="-444500">
              <a:buSzPct val="100000"/>
              <a:buChar char="•"/>
            </a:pPr>
            <a:r>
              <a:t>If a family member has fallen ill</a:t>
            </a:r>
          </a:p>
        </p:txBody>
      </p:sp>
      <p:sp>
        <p:nvSpPr>
          <p:cNvPr id="203" name="Examples:…"/>
          <p:cNvSpPr txBox="1"/>
          <p:nvPr/>
        </p:nvSpPr>
        <p:spPr>
          <a:xfrm>
            <a:off x="12974749" y="5749676"/>
            <a:ext cx="10303158" cy="669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Examples:</a:t>
            </a:r>
          </a:p>
          <a:p>
            <a:pPr marL="444500" indent="-444500">
              <a:buSzPct val="100000"/>
              <a:buChar char="•"/>
            </a:pPr>
            <a:r>
              <a:t>“Due to losing my job, my income has dropped $4,000 since my last tax return”</a:t>
            </a:r>
          </a:p>
          <a:p>
            <a:pPr marL="444500" indent="-444500">
              <a:buSzPct val="100000"/>
              <a:buChar char="•"/>
            </a:pPr>
            <a:r>
              <a:t>“My father, who will be paying for my education, was diagnosed with cancer last month, and will be completing chemotherapy over the next 6 months.”</a:t>
            </a:r>
          </a:p>
          <a:p>
            <a:pPr marL="444500" indent="-444500">
              <a:buSzPct val="100000"/>
              <a:buChar char="•"/>
            </a:pPr>
            <a:r>
              <a:t>Website Resource:</a:t>
            </a:r>
            <a:r>
              <a:rPr u="sng">
                <a:hlinkClick r:id="rId4"/>
              </a:rPr>
              <a:t>https://www.collegechoice.net/admissions/the-fafsa-appeal/</a:t>
            </a:r>
          </a:p>
        </p:txBody>
      </p:sp>
      <p:sp>
        <p:nvSpPr>
          <p:cNvPr id="204" name="Star"/>
          <p:cNvSpPr/>
          <p:nvPr/>
        </p:nvSpPr>
        <p:spPr>
          <a:xfrm>
            <a:off x="13054345" y="1844928"/>
            <a:ext cx="378017" cy="41468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z="1800" spc="-36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9_Lookbook">
  <a:themeElements>
    <a:clrScheme name="29_Lookbook">
      <a:dk1>
        <a:srgbClr val="000000"/>
      </a:dk1>
      <a:lt1>
        <a:srgbClr val="F6F7F2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-36" normalizeH="0" baseline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9_Lookbook">
  <a:themeElements>
    <a:clrScheme name="29_Lookbook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-36" normalizeH="0" baseline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487</Words>
  <Application>Microsoft Macintosh PowerPoint</Application>
  <PresentationFormat>Custom</PresentationFormat>
  <Paragraphs>48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Canela Bold</vt:lpstr>
      <vt:lpstr>Canela Deck Bold</vt:lpstr>
      <vt:lpstr>Canela Deck Regular</vt:lpstr>
      <vt:lpstr>Canela Regular</vt:lpstr>
      <vt:lpstr>Helvetica Neue</vt:lpstr>
      <vt:lpstr>Proxima Nova</vt:lpstr>
      <vt:lpstr>Proxima Nova Medium</vt:lpstr>
      <vt:lpstr>29_Lookbook</vt:lpstr>
      <vt:lpstr>How To Modify Your Financial Aid (FAFSA/WASFA): Whatcom Community College  </vt:lpstr>
      <vt:lpstr>PowerPoint Presentation</vt:lpstr>
      <vt:lpstr>PowerPoint Presentation</vt:lpstr>
      <vt:lpstr>Special Circumstances</vt:lpstr>
      <vt:lpstr>PowerPoint Presentation</vt:lpstr>
      <vt:lpstr>PowerPoint Presentation</vt:lpstr>
      <vt:lpstr>Petition Requirements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Modify Your FASFA: Whatcom Community College  </dc:title>
  <cp:lastModifiedBy>Ashley DeLatour</cp:lastModifiedBy>
  <cp:revision>2</cp:revision>
  <dcterms:modified xsi:type="dcterms:W3CDTF">2020-05-06T20:35:39Z</dcterms:modified>
</cp:coreProperties>
</file>